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416" r:id="rId2"/>
    <p:sldId id="502" r:id="rId3"/>
    <p:sldId id="522" r:id="rId4"/>
    <p:sldId id="523" r:id="rId5"/>
    <p:sldId id="503" r:id="rId6"/>
    <p:sldId id="524" r:id="rId7"/>
    <p:sldId id="525" r:id="rId8"/>
    <p:sldId id="526" r:id="rId9"/>
    <p:sldId id="504" r:id="rId10"/>
    <p:sldId id="481" r:id="rId11"/>
    <p:sldId id="527" r:id="rId12"/>
    <p:sldId id="473" r:id="rId13"/>
    <p:sldId id="528" r:id="rId14"/>
    <p:sldId id="530" r:id="rId15"/>
    <p:sldId id="430" r:id="rId16"/>
    <p:sldId id="479" r:id="rId17"/>
    <p:sldId id="547" r:id="rId18"/>
    <p:sldId id="472" r:id="rId19"/>
    <p:sldId id="558" r:id="rId20"/>
    <p:sldId id="483" r:id="rId21"/>
    <p:sldId id="492" r:id="rId22"/>
    <p:sldId id="559" r:id="rId23"/>
    <p:sldId id="561" r:id="rId24"/>
    <p:sldId id="486" r:id="rId25"/>
    <p:sldId id="488" r:id="rId26"/>
    <p:sldId id="487" r:id="rId27"/>
    <p:sldId id="484" r:id="rId28"/>
    <p:sldId id="474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F7509"/>
    <a:srgbClr val="FFFFFF"/>
    <a:srgbClr val="BBC0C4"/>
    <a:srgbClr val="FEFEFE"/>
    <a:srgbClr val="ACB3A1"/>
    <a:srgbClr val="969696"/>
    <a:srgbClr val="26182F"/>
    <a:srgbClr val="84AEE1"/>
    <a:srgbClr val="FF7124"/>
    <a:srgbClr val="8CC5B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1324" autoAdjust="0"/>
    <p:restoredTop sz="94660" autoAdjust="0"/>
  </p:normalViewPr>
  <p:slideViewPr>
    <p:cSldViewPr snapToGrid="0">
      <p:cViewPr varScale="1">
        <p:scale>
          <a:sx n="54" d="100"/>
          <a:sy n="54" d="100"/>
        </p:scale>
        <p:origin x="-114" y="-114"/>
      </p:cViewPr>
      <p:guideLst>
        <p:guide orient="horz" pos="2253"/>
        <p:guide pos="38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2.xml"/><Relationship Id="rId7" Type="http://schemas.openxmlformats.org/officeDocument/2006/relationships/image" Target="../media/image11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0.png"/><Relationship Id="rId5" Type="http://schemas.openxmlformats.org/officeDocument/2006/relationships/image" Target="../media/image1.jpeg"/><Relationship Id="rId10" Type="http://schemas.openxmlformats.org/officeDocument/2006/relationships/image" Target="../media/image19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21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10" Type="http://schemas.openxmlformats.org/officeDocument/2006/relationships/image" Target="../media/image23.png"/><Relationship Id="rId4" Type="http://schemas.openxmlformats.org/officeDocument/2006/relationships/image" Target="../media/image10.png"/><Relationship Id="rId9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5.xml"/><Relationship Id="rId7" Type="http://schemas.openxmlformats.org/officeDocument/2006/relationships/image" Target="../media/image11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0.png"/><Relationship Id="rId5" Type="http://schemas.openxmlformats.org/officeDocument/2006/relationships/image" Target="../media/image1.jpeg"/><Relationship Id="rId10" Type="http://schemas.openxmlformats.org/officeDocument/2006/relationships/image" Target="../media/image19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jpeg"/><Relationship Id="rId7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5.png"/><Relationship Id="rId7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1.png"/><Relationship Id="rId9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18.xml"/><Relationship Id="rId7" Type="http://schemas.openxmlformats.org/officeDocument/2006/relationships/image" Target="../media/image33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3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3.png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tags" Target="../tags/tag21.xml"/><Relationship Id="rId7" Type="http://schemas.openxmlformats.org/officeDocument/2006/relationships/image" Target="../media/image1.jpeg"/><Relationship Id="rId12" Type="http://schemas.openxmlformats.org/officeDocument/2006/relationships/image" Target="../media/image48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7.png"/><Relationship Id="rId5" Type="http://schemas.openxmlformats.org/officeDocument/2006/relationships/tags" Target="../tags/tag23.xml"/><Relationship Id="rId10" Type="http://schemas.openxmlformats.org/officeDocument/2006/relationships/image" Target="../media/image51.jpeg"/><Relationship Id="rId4" Type="http://schemas.openxmlformats.org/officeDocument/2006/relationships/tags" Target="../tags/tag22.xml"/><Relationship Id="rId9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4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" name="标题 3"/>
          <p:cNvSpPr>
            <a:spLocks noGrp="1"/>
          </p:cNvSpPr>
          <p:nvPr/>
        </p:nvSpPr>
        <p:spPr>
          <a:xfrm>
            <a:off x="1968726" y="1741374"/>
            <a:ext cx="8414204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观察物体(三)</a:t>
            </a: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" name="副标题 4"/>
          <p:cNvSpPr>
            <a:spLocks noGrp="1"/>
          </p:cNvSpPr>
          <p:nvPr/>
        </p:nvSpPr>
        <p:spPr>
          <a:xfrm>
            <a:off x="294082" y="173038"/>
            <a:ext cx="5783662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  </a:t>
            </a:r>
            <a:r>
              <a:rPr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观察物体(三)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dissolve/>
      </p:transition>
    </mc:Choice>
    <mc:Fallback>
      <p:transition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1" grpId="0"/>
      <p:bldP spid="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5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1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2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60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780415" y="1417320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00835" y="2068195"/>
            <a:ext cx="979106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Calibri" panose="020F0502020204030204" pitchFamily="34" charset="0"/>
              </a:rPr>
              <a:t>（</a:t>
            </a:r>
            <a:r>
              <a:rPr lang="en-US" altLang="zh-CN" sz="2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Calibri" panose="020F0502020204030204" pitchFamily="34" charset="0"/>
              </a:rPr>
              <a:t>1</a:t>
            </a:r>
            <a:r>
              <a:rPr lang="zh-CN" altLang="en-US" sz="2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Calibri" panose="020F0502020204030204" pitchFamily="34" charset="0"/>
              </a:rPr>
              <a:t>）用4个同样的小正方体，摆出从正面看到的是                     的几何体。</a:t>
            </a:r>
            <a:r>
              <a:rPr lang="zh-CN" altLang="en-US" sz="2800" dirty="0">
                <a:latin typeface="宋体" panose="02010600030101010101" pitchFamily="2" charset="-122"/>
                <a:sym typeface="Calibri" panose="020F0502020204030204" pitchFamily="34" charset="0"/>
              </a:rPr>
              <a:t> </a:t>
            </a:r>
            <a:r>
              <a:rPr lang="zh-CN" altLang="en-US" dirty="0">
                <a:latin typeface="宋体" panose="02010600030101010101" pitchFamily="2" charset="-122"/>
                <a:sym typeface="Calibri" panose="020F0502020204030204" pitchFamily="34" charset="0"/>
              </a:rPr>
              <a:t>    </a:t>
            </a:r>
            <a:endParaRPr lang="zh-CN" altLang="en-US"/>
          </a:p>
        </p:txBody>
      </p:sp>
      <p:pic>
        <p:nvPicPr>
          <p:cNvPr id="11268" name="Picture 35" descr="U1ppt平面图2"/>
          <p:cNvPicPr>
            <a:picLocks noChangeAspect="1"/>
          </p:cNvPicPr>
          <p:nvPr/>
        </p:nvPicPr>
        <p:blipFill>
          <a:blip r:embed="rId7" cstate="print"/>
          <a:srcRect t="14117" b="19812"/>
          <a:stretch>
            <a:fillRect/>
          </a:stretch>
        </p:blipFill>
        <p:spPr>
          <a:xfrm>
            <a:off x="9388793" y="1996440"/>
            <a:ext cx="1703387" cy="708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814195" y="1358265"/>
            <a:ext cx="304990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按要求摆一摆。</a:t>
            </a:r>
            <a:r>
              <a:rPr lang="zh-CN" altLang="en-US" sz="2800" dirty="0">
                <a:latin typeface="宋体" panose="02010600030101010101" pitchFamily="2" charset="-122"/>
                <a:sym typeface="Calibri" panose="020F0502020204030204" pitchFamily="34" charset="0"/>
              </a:rPr>
              <a:t> </a:t>
            </a:r>
            <a:r>
              <a:rPr lang="zh-CN" altLang="en-US" dirty="0">
                <a:latin typeface="宋体" panose="02010600030101010101" pitchFamily="2" charset="-122"/>
                <a:sym typeface="Calibri" panose="020F0502020204030204" pitchFamily="34" charset="0"/>
              </a:rPr>
              <a:t>    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5660"/>
          <a:stretch>
            <a:fillRect/>
          </a:stretch>
        </p:blipFill>
        <p:spPr>
          <a:xfrm>
            <a:off x="1514475" y="3192780"/>
            <a:ext cx="5557520" cy="24644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0367" r="1317"/>
          <a:stretch>
            <a:fillRect/>
          </a:stretch>
        </p:blipFill>
        <p:spPr>
          <a:xfrm>
            <a:off x="6895465" y="4116070"/>
            <a:ext cx="4892040" cy="1990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dissolve/>
      </p:transition>
    </mc:Choice>
    <mc:Fallback>
      <p:transition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19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21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2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3440" y="1308735"/>
            <a:ext cx="7301865" cy="4241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780415" y="1417320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00835" y="2068195"/>
            <a:ext cx="979106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Calibri" panose="020F0502020204030204" pitchFamily="34" charset="0"/>
              </a:rPr>
              <a:t>（</a:t>
            </a:r>
            <a:r>
              <a:rPr lang="en-US" altLang="zh-CN" sz="2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Calibri" panose="020F0502020204030204" pitchFamily="34" charset="0"/>
              </a:rPr>
              <a:t>2</a:t>
            </a:r>
            <a:r>
              <a:rPr lang="zh-CN" altLang="en-US" sz="2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Calibri" panose="020F0502020204030204" pitchFamily="34" charset="0"/>
              </a:rPr>
              <a:t>）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Calibri" panose="020F0502020204030204" pitchFamily="34" charset="0"/>
              </a:rPr>
              <a:t>如果再增加1个同样的小正方体，要保证从正面看到的形状不变，你可以怎样摆？</a:t>
            </a:r>
            <a:r>
              <a:rPr lang="zh-CN" altLang="en-US" dirty="0">
                <a:latin typeface="宋体" panose="02010600030101010101" pitchFamily="2" charset="-122"/>
                <a:sym typeface="Calibri" panose="020F0502020204030204" pitchFamily="34" charset="0"/>
              </a:rPr>
              <a:t>   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814195" y="1358265"/>
            <a:ext cx="304990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按要求摆一摆。</a:t>
            </a:r>
            <a:r>
              <a:rPr lang="zh-CN" altLang="en-US" sz="2800" dirty="0">
                <a:latin typeface="宋体" panose="02010600030101010101" pitchFamily="2" charset="-122"/>
                <a:sym typeface="Calibri" panose="020F0502020204030204" pitchFamily="34" charset="0"/>
              </a:rPr>
              <a:t> </a:t>
            </a:r>
            <a:r>
              <a:rPr lang="zh-CN" altLang="en-US" dirty="0">
                <a:latin typeface="宋体" panose="02010600030101010101" pitchFamily="2" charset="-122"/>
                <a:sym typeface="Calibri" panose="020F0502020204030204" pitchFamily="34" charset="0"/>
              </a:rPr>
              <a:t>    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0835" y="3192780"/>
            <a:ext cx="9734550" cy="3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780415" y="1417320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00835" y="2068195"/>
            <a:ext cx="979106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Calibri" panose="020F0502020204030204" pitchFamily="34" charset="0"/>
              </a:rPr>
              <a:t>（</a:t>
            </a:r>
            <a:r>
              <a:rPr lang="en-US" altLang="zh-CN" sz="2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Calibri" panose="020F0502020204030204" pitchFamily="34" charset="0"/>
              </a:rPr>
              <a:t>2</a:t>
            </a:r>
            <a:r>
              <a:rPr lang="zh-CN" altLang="en-US" sz="2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Calibri" panose="020F0502020204030204" pitchFamily="34" charset="0"/>
              </a:rPr>
              <a:t>）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Calibri" panose="020F0502020204030204" pitchFamily="34" charset="0"/>
              </a:rPr>
              <a:t>如果再增加1个同样的小正方体，要保证从正面看到的形状不变，你可以怎样摆？</a:t>
            </a:r>
            <a:r>
              <a:rPr lang="zh-CN" altLang="en-US" dirty="0">
                <a:latin typeface="宋体" panose="02010600030101010101" pitchFamily="2" charset="-122"/>
                <a:sym typeface="Calibri" panose="020F0502020204030204" pitchFamily="34" charset="0"/>
              </a:rPr>
              <a:t>   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814195" y="1358265"/>
            <a:ext cx="304990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按要求摆一摆。</a:t>
            </a:r>
            <a:r>
              <a:rPr lang="zh-CN" altLang="en-US" sz="2800" dirty="0">
                <a:latin typeface="宋体" panose="02010600030101010101" pitchFamily="2" charset="-122"/>
                <a:sym typeface="Calibri" panose="020F0502020204030204" pitchFamily="34" charset="0"/>
              </a:rPr>
              <a:t> </a:t>
            </a:r>
            <a:r>
              <a:rPr lang="zh-CN" altLang="en-US" dirty="0">
                <a:latin typeface="宋体" panose="02010600030101010101" pitchFamily="2" charset="-122"/>
                <a:sym typeface="Calibri" panose="020F0502020204030204" pitchFamily="34" charset="0"/>
              </a:rPr>
              <a:t>    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60359"/>
          <a:stretch>
            <a:fillRect/>
          </a:stretch>
        </p:blipFill>
        <p:spPr>
          <a:xfrm>
            <a:off x="1600835" y="3192780"/>
            <a:ext cx="3858895" cy="3048000"/>
          </a:xfrm>
          <a:prstGeom prst="rect">
            <a:avLst/>
          </a:prstGeom>
        </p:spPr>
      </p:pic>
      <p:sp>
        <p:nvSpPr>
          <p:cNvPr id="10243" name="AutoShape 3"/>
          <p:cNvSpPr/>
          <p:nvPr/>
        </p:nvSpPr>
        <p:spPr>
          <a:xfrm>
            <a:off x="8204518" y="4920933"/>
            <a:ext cx="603250" cy="603250"/>
          </a:xfrm>
          <a:prstGeom prst="cube">
            <a:avLst>
              <a:gd name="adj" fmla="val 25000"/>
            </a:avLst>
          </a:prstGeom>
          <a:solidFill>
            <a:srgbClr val="FCD4D0"/>
          </a:solidFill>
          <a:ln w="15875" cap="flat" cmpd="sng">
            <a:solidFill>
              <a:srgbClr val="B46FB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244" name="Group 4"/>
          <p:cNvGrpSpPr/>
          <p:nvPr/>
        </p:nvGrpSpPr>
        <p:grpSpPr>
          <a:xfrm>
            <a:off x="7609205" y="4920933"/>
            <a:ext cx="1516063" cy="736600"/>
            <a:chOff x="0" y="0"/>
            <a:chExt cx="2386" cy="1161"/>
          </a:xfrm>
        </p:grpSpPr>
        <p:sp>
          <p:nvSpPr>
            <p:cNvPr id="7172" name="AutoShape 5"/>
            <p:cNvSpPr/>
            <p:nvPr/>
          </p:nvSpPr>
          <p:spPr>
            <a:xfrm>
              <a:off x="210" y="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3" name="AutoShape 6"/>
            <p:cNvSpPr/>
            <p:nvPr/>
          </p:nvSpPr>
          <p:spPr>
            <a:xfrm>
              <a:off x="0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4" name="AutoShape 7"/>
            <p:cNvSpPr/>
            <p:nvPr/>
          </p:nvSpPr>
          <p:spPr>
            <a:xfrm>
              <a:off x="720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5" name="AutoShape 8"/>
            <p:cNvSpPr/>
            <p:nvPr/>
          </p:nvSpPr>
          <p:spPr>
            <a:xfrm>
              <a:off x="1435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251" name="Group 11"/>
          <p:cNvGrpSpPr/>
          <p:nvPr/>
        </p:nvGrpSpPr>
        <p:grpSpPr>
          <a:xfrm>
            <a:off x="6189980" y="3503295"/>
            <a:ext cx="1516063" cy="738188"/>
            <a:chOff x="0" y="0"/>
            <a:chExt cx="2386" cy="1161"/>
          </a:xfrm>
        </p:grpSpPr>
        <p:sp>
          <p:nvSpPr>
            <p:cNvPr id="7179" name="AutoShape 12"/>
            <p:cNvSpPr/>
            <p:nvPr/>
          </p:nvSpPr>
          <p:spPr>
            <a:xfrm>
              <a:off x="210" y="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0" name="AutoShape 13"/>
            <p:cNvSpPr/>
            <p:nvPr/>
          </p:nvSpPr>
          <p:spPr>
            <a:xfrm>
              <a:off x="0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1" name="AutoShape 14"/>
            <p:cNvSpPr/>
            <p:nvPr/>
          </p:nvSpPr>
          <p:spPr>
            <a:xfrm>
              <a:off x="720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2" name="AutoShape 15"/>
            <p:cNvSpPr/>
            <p:nvPr/>
          </p:nvSpPr>
          <p:spPr>
            <a:xfrm>
              <a:off x="1435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56" name="AutoShape 16"/>
          <p:cNvSpPr/>
          <p:nvPr/>
        </p:nvSpPr>
        <p:spPr>
          <a:xfrm>
            <a:off x="6050280" y="3789045"/>
            <a:ext cx="603250" cy="604838"/>
          </a:xfrm>
          <a:prstGeom prst="cube">
            <a:avLst>
              <a:gd name="adj" fmla="val 25000"/>
            </a:avLst>
          </a:prstGeom>
          <a:solidFill>
            <a:srgbClr val="FCD4D0"/>
          </a:solidFill>
          <a:ln w="15875" cap="flat" cmpd="sng">
            <a:solidFill>
              <a:srgbClr val="B46FB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257" name="Group 17"/>
          <p:cNvGrpSpPr/>
          <p:nvPr/>
        </p:nvGrpSpPr>
        <p:grpSpPr>
          <a:xfrm>
            <a:off x="7909243" y="3487420"/>
            <a:ext cx="1514475" cy="738188"/>
            <a:chOff x="0" y="0"/>
            <a:chExt cx="2386" cy="1161"/>
          </a:xfrm>
        </p:grpSpPr>
        <p:sp>
          <p:nvSpPr>
            <p:cNvPr id="7185" name="AutoShape 18"/>
            <p:cNvSpPr/>
            <p:nvPr/>
          </p:nvSpPr>
          <p:spPr>
            <a:xfrm>
              <a:off x="210" y="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6" name="AutoShape 19"/>
            <p:cNvSpPr/>
            <p:nvPr/>
          </p:nvSpPr>
          <p:spPr>
            <a:xfrm>
              <a:off x="0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7" name="AutoShape 20"/>
            <p:cNvSpPr/>
            <p:nvPr/>
          </p:nvSpPr>
          <p:spPr>
            <a:xfrm>
              <a:off x="720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8" name="AutoShape 21"/>
            <p:cNvSpPr/>
            <p:nvPr/>
          </p:nvSpPr>
          <p:spPr>
            <a:xfrm>
              <a:off x="1435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62" name="AutoShape 22"/>
          <p:cNvSpPr/>
          <p:nvPr/>
        </p:nvSpPr>
        <p:spPr>
          <a:xfrm>
            <a:off x="8215630" y="3773170"/>
            <a:ext cx="604838" cy="604838"/>
          </a:xfrm>
          <a:prstGeom prst="cube">
            <a:avLst>
              <a:gd name="adj" fmla="val 25000"/>
            </a:avLst>
          </a:prstGeom>
          <a:solidFill>
            <a:srgbClr val="FCD4D0"/>
          </a:solidFill>
          <a:ln w="15875" cap="flat" cmpd="sng">
            <a:solidFill>
              <a:srgbClr val="B46FB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263" name="Group 23"/>
          <p:cNvGrpSpPr/>
          <p:nvPr/>
        </p:nvGrpSpPr>
        <p:grpSpPr>
          <a:xfrm>
            <a:off x="9604693" y="3487420"/>
            <a:ext cx="1516062" cy="738188"/>
            <a:chOff x="0" y="0"/>
            <a:chExt cx="2386" cy="1161"/>
          </a:xfrm>
        </p:grpSpPr>
        <p:sp>
          <p:nvSpPr>
            <p:cNvPr id="7191" name="AutoShape 24"/>
            <p:cNvSpPr/>
            <p:nvPr/>
          </p:nvSpPr>
          <p:spPr>
            <a:xfrm>
              <a:off x="210" y="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2" name="AutoShape 25"/>
            <p:cNvSpPr/>
            <p:nvPr/>
          </p:nvSpPr>
          <p:spPr>
            <a:xfrm>
              <a:off x="0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3" name="AutoShape 26"/>
            <p:cNvSpPr/>
            <p:nvPr/>
          </p:nvSpPr>
          <p:spPr>
            <a:xfrm>
              <a:off x="720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4" name="AutoShape 27"/>
            <p:cNvSpPr/>
            <p:nvPr/>
          </p:nvSpPr>
          <p:spPr>
            <a:xfrm>
              <a:off x="1435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68" name="AutoShape 28"/>
          <p:cNvSpPr/>
          <p:nvPr/>
        </p:nvSpPr>
        <p:spPr>
          <a:xfrm>
            <a:off x="10369868" y="3773170"/>
            <a:ext cx="603250" cy="604838"/>
          </a:xfrm>
          <a:prstGeom prst="cube">
            <a:avLst>
              <a:gd name="adj" fmla="val 25000"/>
            </a:avLst>
          </a:prstGeom>
          <a:solidFill>
            <a:srgbClr val="FCD4D0"/>
          </a:solidFill>
          <a:ln w="15875" cap="flat" cmpd="sng">
            <a:solidFill>
              <a:srgbClr val="B46FB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9" name="AutoShape 29"/>
          <p:cNvSpPr/>
          <p:nvPr/>
        </p:nvSpPr>
        <p:spPr>
          <a:xfrm>
            <a:off x="10392093" y="4973320"/>
            <a:ext cx="604837" cy="604838"/>
          </a:xfrm>
          <a:prstGeom prst="cube">
            <a:avLst>
              <a:gd name="adj" fmla="val 25000"/>
            </a:avLst>
          </a:prstGeom>
          <a:solidFill>
            <a:srgbClr val="FCD4D0"/>
          </a:solidFill>
          <a:ln w="15875" cap="flat" cmpd="sng">
            <a:solidFill>
              <a:srgbClr val="B46FB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70" name="AutoShape 30"/>
          <p:cNvSpPr/>
          <p:nvPr/>
        </p:nvSpPr>
        <p:spPr>
          <a:xfrm>
            <a:off x="6131243" y="4814570"/>
            <a:ext cx="603250" cy="603250"/>
          </a:xfrm>
          <a:prstGeom prst="cube">
            <a:avLst>
              <a:gd name="adj" fmla="val 25000"/>
            </a:avLst>
          </a:prstGeom>
          <a:solidFill>
            <a:srgbClr val="FCD4D0"/>
          </a:solidFill>
          <a:ln w="15875" cap="flat" cmpd="sng">
            <a:solidFill>
              <a:srgbClr val="B46FB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271" name="Group 31"/>
          <p:cNvGrpSpPr/>
          <p:nvPr/>
        </p:nvGrpSpPr>
        <p:grpSpPr>
          <a:xfrm>
            <a:off x="5853430" y="4963795"/>
            <a:ext cx="1516063" cy="736600"/>
            <a:chOff x="0" y="0"/>
            <a:chExt cx="2386" cy="1161"/>
          </a:xfrm>
        </p:grpSpPr>
        <p:sp>
          <p:nvSpPr>
            <p:cNvPr id="7199" name="AutoShape 32"/>
            <p:cNvSpPr/>
            <p:nvPr/>
          </p:nvSpPr>
          <p:spPr>
            <a:xfrm>
              <a:off x="210" y="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0" name="AutoShape 33"/>
            <p:cNvSpPr/>
            <p:nvPr/>
          </p:nvSpPr>
          <p:spPr>
            <a:xfrm>
              <a:off x="0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1" name="AutoShape 34"/>
            <p:cNvSpPr/>
            <p:nvPr/>
          </p:nvSpPr>
          <p:spPr>
            <a:xfrm>
              <a:off x="720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2" name="AutoShape 35"/>
            <p:cNvSpPr/>
            <p:nvPr/>
          </p:nvSpPr>
          <p:spPr>
            <a:xfrm>
              <a:off x="1435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276" name="Group 36"/>
          <p:cNvGrpSpPr/>
          <p:nvPr/>
        </p:nvGrpSpPr>
        <p:grpSpPr>
          <a:xfrm>
            <a:off x="9361805" y="4963795"/>
            <a:ext cx="1514475" cy="736600"/>
            <a:chOff x="0" y="0"/>
            <a:chExt cx="2386" cy="1161"/>
          </a:xfrm>
        </p:grpSpPr>
        <p:sp>
          <p:nvSpPr>
            <p:cNvPr id="7204" name="AutoShape 37"/>
            <p:cNvSpPr/>
            <p:nvPr/>
          </p:nvSpPr>
          <p:spPr>
            <a:xfrm>
              <a:off x="210" y="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5" name="AutoShape 38"/>
            <p:cNvSpPr/>
            <p:nvPr/>
          </p:nvSpPr>
          <p:spPr>
            <a:xfrm>
              <a:off x="0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6" name="AutoShape 39"/>
            <p:cNvSpPr/>
            <p:nvPr/>
          </p:nvSpPr>
          <p:spPr>
            <a:xfrm>
              <a:off x="720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7" name="AutoShape 40"/>
            <p:cNvSpPr/>
            <p:nvPr/>
          </p:nvSpPr>
          <p:spPr>
            <a:xfrm>
              <a:off x="1435" y="210"/>
              <a:ext cx="951" cy="951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81" name="AutoShape 41"/>
          <p:cNvSpPr/>
          <p:nvPr/>
        </p:nvSpPr>
        <p:spPr>
          <a:xfrm>
            <a:off x="8209280" y="4924108"/>
            <a:ext cx="590550" cy="130175"/>
          </a:xfrm>
          <a:prstGeom prst="parallelogram">
            <a:avLst>
              <a:gd name="adj" fmla="val 103647"/>
            </a:avLst>
          </a:prstGeom>
          <a:solidFill>
            <a:srgbClr val="FCD4D0"/>
          </a:solidFill>
          <a:ln w="15875" cap="flat" cmpd="sng">
            <a:solidFill>
              <a:srgbClr val="B46FB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  <p:bldP spid="10256" grpId="0" bldLvl="0" animBg="1"/>
      <p:bldP spid="10262" grpId="0" bldLvl="0" animBg="1"/>
      <p:bldP spid="10268" grpId="0" bldLvl="0" animBg="1"/>
      <p:bldP spid="10269" grpId="0" bldLvl="0" animBg="1"/>
      <p:bldP spid="10270" grpId="0" bldLvl="0" animBg="1"/>
      <p:bldP spid="1028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780415" y="1417320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00835" y="2068195"/>
            <a:ext cx="979106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Calibri" panose="020F0502020204030204" pitchFamily="34" charset="0"/>
              </a:rPr>
              <a:t>（</a:t>
            </a:r>
            <a:r>
              <a:rPr lang="en-US" altLang="zh-CN" sz="2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Calibri" panose="020F0502020204030204" pitchFamily="34" charset="0"/>
              </a:rPr>
              <a:t>2</a:t>
            </a:r>
            <a:r>
              <a:rPr lang="zh-CN" altLang="en-US" sz="2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Calibri" panose="020F0502020204030204" pitchFamily="34" charset="0"/>
              </a:rPr>
              <a:t>）</a:t>
            </a: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Calibri" panose="020F0502020204030204" pitchFamily="34" charset="0"/>
              </a:rPr>
              <a:t>如果再增加1个同样的小正方体，要保证从正面看到的形状不变，你可以怎样摆？</a:t>
            </a:r>
            <a:r>
              <a:rPr lang="zh-CN" altLang="en-US" dirty="0">
                <a:latin typeface="宋体" panose="02010600030101010101" pitchFamily="2" charset="-122"/>
                <a:sym typeface="Calibri" panose="020F0502020204030204" pitchFamily="34" charset="0"/>
              </a:rPr>
              <a:t>   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814195" y="1358265"/>
            <a:ext cx="304990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按要求摆一摆。</a:t>
            </a:r>
            <a:r>
              <a:rPr lang="zh-CN" altLang="en-US" sz="2800" dirty="0">
                <a:latin typeface="宋体" panose="02010600030101010101" pitchFamily="2" charset="-122"/>
                <a:sym typeface="Calibri" panose="020F0502020204030204" pitchFamily="34" charset="0"/>
              </a:rPr>
              <a:t> </a:t>
            </a:r>
            <a:r>
              <a:rPr lang="zh-CN" altLang="en-US" dirty="0">
                <a:latin typeface="宋体" panose="02010600030101010101" pitchFamily="2" charset="-122"/>
                <a:sym typeface="Calibri" panose="020F0502020204030204" pitchFamily="34" charset="0"/>
              </a:rPr>
              <a:t>    </a:t>
            </a:r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9550"/>
          <a:stretch>
            <a:fillRect/>
          </a:stretch>
        </p:blipFill>
        <p:spPr>
          <a:xfrm>
            <a:off x="7397750" y="3192780"/>
            <a:ext cx="3937635" cy="3048000"/>
          </a:xfrm>
          <a:prstGeom prst="rect">
            <a:avLst/>
          </a:prstGeom>
        </p:spPr>
      </p:pic>
      <p:sp>
        <p:nvSpPr>
          <p:cNvPr id="11266" name="AutoShape 2"/>
          <p:cNvSpPr/>
          <p:nvPr/>
        </p:nvSpPr>
        <p:spPr>
          <a:xfrm>
            <a:off x="6227763" y="4969828"/>
            <a:ext cx="603250" cy="603250"/>
          </a:xfrm>
          <a:prstGeom prst="cube">
            <a:avLst>
              <a:gd name="adj" fmla="val 25000"/>
            </a:avLst>
          </a:prstGeom>
          <a:solidFill>
            <a:srgbClr val="FCD4D0"/>
          </a:solidFill>
          <a:ln w="15875" cap="flat" cmpd="sng">
            <a:solidFill>
              <a:srgbClr val="B46FB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270" name="Group 6"/>
          <p:cNvGrpSpPr/>
          <p:nvPr/>
        </p:nvGrpSpPr>
        <p:grpSpPr>
          <a:xfrm>
            <a:off x="1995488" y="3587115"/>
            <a:ext cx="1516062" cy="739775"/>
            <a:chOff x="0" y="0"/>
            <a:chExt cx="2388" cy="1163"/>
          </a:xfrm>
        </p:grpSpPr>
        <p:sp>
          <p:nvSpPr>
            <p:cNvPr id="8197" name="AutoShape 7"/>
            <p:cNvSpPr/>
            <p:nvPr/>
          </p:nvSpPr>
          <p:spPr>
            <a:xfrm>
              <a:off x="918" y="0"/>
              <a:ext cx="952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8" name="AutoShape 8"/>
            <p:cNvSpPr/>
            <p:nvPr/>
          </p:nvSpPr>
          <p:spPr>
            <a:xfrm>
              <a:off x="0" y="210"/>
              <a:ext cx="952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99" name="AutoShape 9"/>
            <p:cNvSpPr/>
            <p:nvPr/>
          </p:nvSpPr>
          <p:spPr>
            <a:xfrm>
              <a:off x="721" y="210"/>
              <a:ext cx="951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0" name="AutoShape 10"/>
            <p:cNvSpPr/>
            <p:nvPr/>
          </p:nvSpPr>
          <p:spPr>
            <a:xfrm>
              <a:off x="1436" y="210"/>
              <a:ext cx="952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275" name="Group 11"/>
          <p:cNvGrpSpPr/>
          <p:nvPr/>
        </p:nvGrpSpPr>
        <p:grpSpPr>
          <a:xfrm>
            <a:off x="3765550" y="3587115"/>
            <a:ext cx="1517650" cy="739775"/>
            <a:chOff x="0" y="0"/>
            <a:chExt cx="2388" cy="1163"/>
          </a:xfrm>
        </p:grpSpPr>
        <p:sp>
          <p:nvSpPr>
            <p:cNvPr id="8202" name="AutoShape 12"/>
            <p:cNvSpPr/>
            <p:nvPr/>
          </p:nvSpPr>
          <p:spPr>
            <a:xfrm>
              <a:off x="918" y="0"/>
              <a:ext cx="952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3" name="AutoShape 13"/>
            <p:cNvSpPr/>
            <p:nvPr/>
          </p:nvSpPr>
          <p:spPr>
            <a:xfrm>
              <a:off x="0" y="210"/>
              <a:ext cx="952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4" name="AutoShape 14"/>
            <p:cNvSpPr/>
            <p:nvPr/>
          </p:nvSpPr>
          <p:spPr>
            <a:xfrm>
              <a:off x="721" y="210"/>
              <a:ext cx="951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5" name="AutoShape 15"/>
            <p:cNvSpPr/>
            <p:nvPr/>
          </p:nvSpPr>
          <p:spPr>
            <a:xfrm>
              <a:off x="1436" y="210"/>
              <a:ext cx="952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280" name="Group 16"/>
          <p:cNvGrpSpPr/>
          <p:nvPr/>
        </p:nvGrpSpPr>
        <p:grpSpPr>
          <a:xfrm>
            <a:off x="5529263" y="3587115"/>
            <a:ext cx="1516062" cy="739775"/>
            <a:chOff x="0" y="0"/>
            <a:chExt cx="2388" cy="1163"/>
          </a:xfrm>
        </p:grpSpPr>
        <p:sp>
          <p:nvSpPr>
            <p:cNvPr id="8207" name="AutoShape 17"/>
            <p:cNvSpPr/>
            <p:nvPr/>
          </p:nvSpPr>
          <p:spPr>
            <a:xfrm>
              <a:off x="918" y="0"/>
              <a:ext cx="952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8" name="AutoShape 18"/>
            <p:cNvSpPr/>
            <p:nvPr/>
          </p:nvSpPr>
          <p:spPr>
            <a:xfrm>
              <a:off x="0" y="210"/>
              <a:ext cx="952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9" name="AutoShape 19"/>
            <p:cNvSpPr/>
            <p:nvPr/>
          </p:nvSpPr>
          <p:spPr>
            <a:xfrm>
              <a:off x="721" y="210"/>
              <a:ext cx="951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0" name="AutoShape 20"/>
            <p:cNvSpPr/>
            <p:nvPr/>
          </p:nvSpPr>
          <p:spPr>
            <a:xfrm>
              <a:off x="1436" y="210"/>
              <a:ext cx="952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285" name="AutoShape 21"/>
          <p:cNvSpPr/>
          <p:nvPr/>
        </p:nvSpPr>
        <p:spPr>
          <a:xfrm>
            <a:off x="1841500" y="3869690"/>
            <a:ext cx="604838" cy="603250"/>
          </a:xfrm>
          <a:prstGeom prst="cube">
            <a:avLst>
              <a:gd name="adj" fmla="val 25000"/>
            </a:avLst>
          </a:prstGeom>
          <a:solidFill>
            <a:srgbClr val="FCD4D0"/>
          </a:solidFill>
          <a:ln w="15875" cap="flat" cmpd="sng">
            <a:solidFill>
              <a:srgbClr val="B46FB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6" name="AutoShape 22"/>
          <p:cNvSpPr/>
          <p:nvPr/>
        </p:nvSpPr>
        <p:spPr>
          <a:xfrm>
            <a:off x="4073525" y="3869690"/>
            <a:ext cx="604838" cy="603250"/>
          </a:xfrm>
          <a:prstGeom prst="cube">
            <a:avLst>
              <a:gd name="adj" fmla="val 25000"/>
            </a:avLst>
          </a:prstGeom>
          <a:solidFill>
            <a:srgbClr val="FCD4D0"/>
          </a:solidFill>
          <a:ln w="15875" cap="flat" cmpd="sng">
            <a:solidFill>
              <a:srgbClr val="B46FB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7" name="AutoShape 23"/>
          <p:cNvSpPr/>
          <p:nvPr/>
        </p:nvSpPr>
        <p:spPr>
          <a:xfrm>
            <a:off x="6299200" y="3861753"/>
            <a:ext cx="603250" cy="604837"/>
          </a:xfrm>
          <a:prstGeom prst="cube">
            <a:avLst>
              <a:gd name="adj" fmla="val 25000"/>
            </a:avLst>
          </a:prstGeom>
          <a:solidFill>
            <a:srgbClr val="FCD4D0"/>
          </a:solidFill>
          <a:ln w="15875" cap="flat" cmpd="sng">
            <a:solidFill>
              <a:srgbClr val="B46FB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8" name="AutoShape 24"/>
          <p:cNvSpPr/>
          <p:nvPr/>
        </p:nvSpPr>
        <p:spPr>
          <a:xfrm>
            <a:off x="4205288" y="4834890"/>
            <a:ext cx="603250" cy="603250"/>
          </a:xfrm>
          <a:prstGeom prst="cube">
            <a:avLst>
              <a:gd name="adj" fmla="val 25000"/>
            </a:avLst>
          </a:prstGeom>
          <a:solidFill>
            <a:srgbClr val="FCD4D0"/>
          </a:solidFill>
          <a:ln w="15875" cap="flat" cmpd="sng">
            <a:solidFill>
              <a:srgbClr val="B46FB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9" name="AutoShape 25"/>
          <p:cNvSpPr/>
          <p:nvPr/>
        </p:nvSpPr>
        <p:spPr>
          <a:xfrm>
            <a:off x="1841500" y="4976178"/>
            <a:ext cx="604838" cy="604837"/>
          </a:xfrm>
          <a:prstGeom prst="cube">
            <a:avLst>
              <a:gd name="adj" fmla="val 25000"/>
            </a:avLst>
          </a:prstGeom>
          <a:solidFill>
            <a:srgbClr val="FCD4D0"/>
          </a:solidFill>
          <a:ln w="15875" cap="flat" cmpd="sng">
            <a:solidFill>
              <a:srgbClr val="B46FB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290" name="Group 26"/>
          <p:cNvGrpSpPr/>
          <p:nvPr/>
        </p:nvGrpSpPr>
        <p:grpSpPr>
          <a:xfrm>
            <a:off x="1708150" y="4976178"/>
            <a:ext cx="1516063" cy="739775"/>
            <a:chOff x="0" y="0"/>
            <a:chExt cx="2388" cy="1163"/>
          </a:xfrm>
        </p:grpSpPr>
        <p:sp>
          <p:nvSpPr>
            <p:cNvPr id="8217" name="AutoShape 27"/>
            <p:cNvSpPr/>
            <p:nvPr/>
          </p:nvSpPr>
          <p:spPr>
            <a:xfrm>
              <a:off x="918" y="0"/>
              <a:ext cx="952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8" name="AutoShape 28"/>
            <p:cNvSpPr/>
            <p:nvPr/>
          </p:nvSpPr>
          <p:spPr>
            <a:xfrm>
              <a:off x="0" y="210"/>
              <a:ext cx="952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9" name="AutoShape 29"/>
            <p:cNvSpPr/>
            <p:nvPr/>
          </p:nvSpPr>
          <p:spPr>
            <a:xfrm>
              <a:off x="721" y="210"/>
              <a:ext cx="951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</a:t>
              </a:r>
            </a:p>
          </p:txBody>
        </p:sp>
        <p:sp>
          <p:nvSpPr>
            <p:cNvPr id="8220" name="AutoShape 30"/>
            <p:cNvSpPr/>
            <p:nvPr/>
          </p:nvSpPr>
          <p:spPr>
            <a:xfrm>
              <a:off x="1436" y="210"/>
              <a:ext cx="952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295" name="Group 31"/>
          <p:cNvGrpSpPr/>
          <p:nvPr/>
        </p:nvGrpSpPr>
        <p:grpSpPr>
          <a:xfrm>
            <a:off x="3478213" y="4976178"/>
            <a:ext cx="1517650" cy="739775"/>
            <a:chOff x="0" y="0"/>
            <a:chExt cx="2388" cy="1163"/>
          </a:xfrm>
        </p:grpSpPr>
        <p:sp>
          <p:nvSpPr>
            <p:cNvPr id="8222" name="AutoShape 32"/>
            <p:cNvSpPr/>
            <p:nvPr/>
          </p:nvSpPr>
          <p:spPr>
            <a:xfrm>
              <a:off x="918" y="0"/>
              <a:ext cx="952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3" name="AutoShape 33"/>
            <p:cNvSpPr/>
            <p:nvPr/>
          </p:nvSpPr>
          <p:spPr>
            <a:xfrm>
              <a:off x="0" y="210"/>
              <a:ext cx="952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4" name="AutoShape 34"/>
            <p:cNvSpPr/>
            <p:nvPr/>
          </p:nvSpPr>
          <p:spPr>
            <a:xfrm>
              <a:off x="721" y="210"/>
              <a:ext cx="951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5" name="AutoShape 35"/>
            <p:cNvSpPr/>
            <p:nvPr/>
          </p:nvSpPr>
          <p:spPr>
            <a:xfrm>
              <a:off x="1436" y="210"/>
              <a:ext cx="952" cy="953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300" name="Group 36"/>
          <p:cNvGrpSpPr/>
          <p:nvPr/>
        </p:nvGrpSpPr>
        <p:grpSpPr>
          <a:xfrm>
            <a:off x="5178425" y="4969828"/>
            <a:ext cx="1517650" cy="739775"/>
            <a:chOff x="0" y="0"/>
            <a:chExt cx="956" cy="466"/>
          </a:xfrm>
        </p:grpSpPr>
        <p:sp>
          <p:nvSpPr>
            <p:cNvPr id="8227" name="AutoShape 37"/>
            <p:cNvSpPr/>
            <p:nvPr/>
          </p:nvSpPr>
          <p:spPr>
            <a:xfrm>
              <a:off x="368" y="0"/>
              <a:ext cx="381" cy="382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8" name="AutoShape 38"/>
            <p:cNvSpPr/>
            <p:nvPr/>
          </p:nvSpPr>
          <p:spPr>
            <a:xfrm>
              <a:off x="0" y="84"/>
              <a:ext cx="381" cy="382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9" name="AutoShape 39"/>
            <p:cNvSpPr/>
            <p:nvPr/>
          </p:nvSpPr>
          <p:spPr>
            <a:xfrm>
              <a:off x="289" y="84"/>
              <a:ext cx="380" cy="382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30" name="AutoShape 40"/>
            <p:cNvSpPr/>
            <p:nvPr/>
          </p:nvSpPr>
          <p:spPr>
            <a:xfrm>
              <a:off x="575" y="84"/>
              <a:ext cx="381" cy="382"/>
            </a:xfrm>
            <a:prstGeom prst="cube">
              <a:avLst>
                <a:gd name="adj" fmla="val 25000"/>
              </a:avLst>
            </a:prstGeom>
            <a:solidFill>
              <a:srgbClr val="F4EED8"/>
            </a:solidFill>
            <a:ln w="15875" cap="flat" cmpd="sng">
              <a:solidFill>
                <a:srgbClr val="B46FB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305" name="AutoShape 41"/>
          <p:cNvSpPr/>
          <p:nvPr/>
        </p:nvSpPr>
        <p:spPr>
          <a:xfrm>
            <a:off x="6234113" y="4971415"/>
            <a:ext cx="590550" cy="133350"/>
          </a:xfrm>
          <a:prstGeom prst="parallelogram">
            <a:avLst>
              <a:gd name="adj" fmla="val 101179"/>
            </a:avLst>
          </a:prstGeom>
          <a:solidFill>
            <a:srgbClr val="FCD4D0"/>
          </a:solidFill>
          <a:ln w="15875" cap="flat" cmpd="sng">
            <a:solidFill>
              <a:srgbClr val="B46FB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AutoShape 27"/>
          <p:cNvSpPr>
            <a:spLocks noChangeArrowheads="1"/>
          </p:cNvSpPr>
          <p:nvPr/>
        </p:nvSpPr>
        <p:spPr bwMode="auto">
          <a:xfrm>
            <a:off x="5783580" y="725805"/>
            <a:ext cx="2901315" cy="814705"/>
          </a:xfrm>
          <a:prstGeom prst="wedgeRoundRectCallout">
            <a:avLst>
              <a:gd name="adj1" fmla="val 61690"/>
              <a:gd name="adj2" fmla="val -18630"/>
              <a:gd name="adj3" fmla="val 16667"/>
            </a:avLst>
          </a:prstGeom>
          <a:solidFill>
            <a:srgbClr val="FFFFFF"/>
          </a:solidFill>
          <a:ln w="19050">
            <a:solidFill>
              <a:srgbClr val="92D05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latin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你有什么发现？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5" name="图片 47" descr="小绿人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4830" y="276271"/>
            <a:ext cx="2206756" cy="2098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/>
      <p:bldP spid="11285" grpId="0" bldLvl="0" animBg="1"/>
      <p:bldP spid="11286" grpId="0" bldLvl="0" animBg="1"/>
      <p:bldP spid="11287" grpId="0" bldLvl="0" animBg="1"/>
      <p:bldP spid="11288" grpId="0" bldLvl="0" animBg="1"/>
      <p:bldP spid="11289" grpId="0" bldLvl="0" animBg="1"/>
      <p:bldP spid="11305" grpId="0" bldLvl="0" animBg="1"/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2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30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9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3" name="AutoShape 27"/>
          <p:cNvSpPr>
            <a:spLocks noChangeArrowheads="1"/>
          </p:cNvSpPr>
          <p:nvPr/>
        </p:nvSpPr>
        <p:spPr bwMode="auto">
          <a:xfrm>
            <a:off x="3133725" y="1516380"/>
            <a:ext cx="7023100" cy="1220470"/>
          </a:xfrm>
          <a:prstGeom prst="wedgeRoundRectCallout">
            <a:avLst>
              <a:gd name="adj1" fmla="val -53996"/>
              <a:gd name="adj2" fmla="val 23309"/>
              <a:gd name="adj3" fmla="val 16667"/>
            </a:avLst>
          </a:prstGeom>
          <a:solidFill>
            <a:srgbClr val="FFFFFF"/>
          </a:solidFill>
          <a:ln w="19050">
            <a:solidFill>
              <a:srgbClr val="92D05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latinLnBrk="1" hangingPunct="1"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根据从正面看到的形状,用同样数量的正方体拼摆出来的几何组合体的形状是不同的。</a:t>
            </a:r>
          </a:p>
        </p:txBody>
      </p:sp>
      <p:sp>
        <p:nvSpPr>
          <p:cNvPr id="48" name="AutoShape 27"/>
          <p:cNvSpPr>
            <a:spLocks noChangeArrowheads="1"/>
          </p:cNvSpPr>
          <p:nvPr/>
        </p:nvSpPr>
        <p:spPr bwMode="auto">
          <a:xfrm>
            <a:off x="2698115" y="4401185"/>
            <a:ext cx="5497830" cy="1428750"/>
          </a:xfrm>
          <a:prstGeom prst="wedgeRoundRectCallout">
            <a:avLst>
              <a:gd name="adj1" fmla="val 56444"/>
              <a:gd name="adj2" fmla="val -30177"/>
              <a:gd name="adj3" fmla="val 16667"/>
            </a:avLst>
          </a:prstGeom>
          <a:solidFill>
            <a:srgbClr val="FFFFFF"/>
          </a:solidFill>
          <a:ln w="19050">
            <a:solidFill>
              <a:srgbClr val="92D050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ts val="306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观察物体时，在同一个位置看到相同的图形，可以有不同的摆法。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665" y="1598969"/>
            <a:ext cx="1826144" cy="186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276" y="3843117"/>
            <a:ext cx="1654021" cy="1986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8" grpId="0" animBg="1"/>
      <p:bldP spid="4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3408937" y="1376244"/>
            <a:ext cx="79588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个同样的小正方体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摆出从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正面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看到的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是           </a:t>
            </a:r>
            <a:endParaRPr lang="en-US" altLang="zh-CN" sz="320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  <a:p>
            <a:pPr lvl="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图形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可以怎样摆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下面的图形符合条件的打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“√”</a:t>
            </a:r>
            <a:r>
              <a:rPr lang="zh-CN" altLang="en-US" sz="3200" b="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3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482" y="4378684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492" y="4388232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3885294" y="5124809"/>
            <a:ext cx="210968" cy="248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endParaRPr lang="zh-CN" altLang="en-US" sz="1800">
              <a:latin typeface="Verdana" panose="020B0604030504040204" pitchFamily="34" charset="0"/>
            </a:endParaRPr>
          </a:p>
        </p:txBody>
      </p:sp>
      <p:pic>
        <p:nvPicPr>
          <p:cNvPr id="16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7540" y="4388232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294" y="4213544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660" y="4357560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660" y="3884176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496" y="4357560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3398810" y="2238364"/>
            <a:ext cx="566648" cy="552855"/>
            <a:chOff x="2925232" y="1024682"/>
            <a:chExt cx="566648" cy="552855"/>
          </a:xfrm>
        </p:grpSpPr>
        <p:sp>
          <p:nvSpPr>
            <p:cNvPr id="51" name="矩形 50"/>
            <p:cNvSpPr/>
            <p:nvPr/>
          </p:nvSpPr>
          <p:spPr>
            <a:xfrm>
              <a:off x="2925232" y="1298920"/>
              <a:ext cx="278616" cy="278617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3213264" y="1298920"/>
              <a:ext cx="278616" cy="278617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2925232" y="1024682"/>
              <a:ext cx="278616" cy="278617"/>
            </a:xfrm>
            <a:prstGeom prst="rect">
              <a:avLst/>
            </a:prstGeom>
            <a:solidFill>
              <a:srgbClr val="35FA2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492" y="3903350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484" y="4213544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5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850" y="4357560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551" y="3740160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8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686" y="4357560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878" y="4213544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4004" y="4357560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2541" y="3740160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2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840" y="4357560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3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0062" y="4172208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4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5210" y="4326888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9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0188" y="3884176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0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6046" y="4316224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4" name="Text Box 8"/>
          <p:cNvSpPr txBox="1">
            <a:spLocks noChangeArrowheads="1"/>
          </p:cNvSpPr>
          <p:nvPr/>
        </p:nvSpPr>
        <p:spPr bwMode="auto">
          <a:xfrm>
            <a:off x="2631233" y="5466184"/>
            <a:ext cx="88731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）          （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）    （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）      （ 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）     （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167660" y="54661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823844" y="550295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0136212" y="54959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59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1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62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60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780415" y="1417320"/>
            <a:ext cx="829945" cy="494030"/>
          </a:xfrm>
          <a:prstGeom prst="wedgeRoundRectCallout">
            <a:avLst>
              <a:gd name="adj1" fmla="val -48530"/>
              <a:gd name="adj2" fmla="val -2460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例</a:t>
            </a:r>
            <a:r>
              <a:rPr lang="en-US" altLang="zh-CN" sz="2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</a:t>
            </a:r>
          </a:p>
        </p:txBody>
      </p:sp>
      <p:sp>
        <p:nvSpPr>
          <p:cNvPr id="29" name="矩形 28"/>
          <p:cNvSpPr/>
          <p:nvPr/>
        </p:nvSpPr>
        <p:spPr>
          <a:xfrm>
            <a:off x="2089150" y="1403985"/>
            <a:ext cx="56546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你能摆出兰兰所观察的几何体吗？</a:t>
            </a:r>
          </a:p>
        </p:txBody>
      </p:sp>
      <p:pic>
        <p:nvPicPr>
          <p:cNvPr id="3" name="图片 2" descr="@W~2XW9[Y]XV{K_)P]O)OYE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4515"/>
          <a:stretch>
            <a:fillRect/>
          </a:stretch>
        </p:blipFill>
        <p:spPr>
          <a:xfrm>
            <a:off x="890905" y="1925955"/>
            <a:ext cx="4558030" cy="2130425"/>
          </a:xfrm>
          <a:prstGeom prst="rect">
            <a:avLst/>
          </a:prstGeom>
        </p:spPr>
      </p:pic>
      <p:pic>
        <p:nvPicPr>
          <p:cNvPr id="4" name="图片 3" descr="@W~2XW9[Y]XV{K_)P]O)OYE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7344"/>
          <a:stretch>
            <a:fillRect/>
          </a:stretch>
        </p:blipFill>
        <p:spPr>
          <a:xfrm>
            <a:off x="5988050" y="1911350"/>
            <a:ext cx="5006340" cy="2021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18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20" name="图片 18" descr="图片8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1" name="图片 19" descr="xzgj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9" name="图片 17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3519805" y="4759960"/>
            <a:ext cx="2663825" cy="737870"/>
          </a:xfrm>
          <a:prstGeom prst="wedgeRoundRectCallout">
            <a:avLst>
              <a:gd name="adj1" fmla="val -64102"/>
              <a:gd name="adj2" fmla="val 7116"/>
              <a:gd name="adj3" fmla="val 16667"/>
            </a:avLst>
          </a:prstGeom>
          <a:noFill/>
          <a:ln w="19050">
            <a:solidFill>
              <a:srgbClr val="92D050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>
              <a:buFont typeface="Arial" panose="020B0604020202020204" pitchFamily="34" charset="0"/>
              <a:buNone/>
            </a:pPr>
            <a:r>
              <a:rPr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你发现了什么？</a:t>
            </a:r>
          </a:p>
        </p:txBody>
      </p:sp>
      <p:pic>
        <p:nvPicPr>
          <p:cNvPr id="12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 flipH="1">
            <a:off x="1311249" y="4230916"/>
            <a:ext cx="1883992" cy="17838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 descr="@W~2XW9[Y]XV{K_)P]O)OYE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7344"/>
          <a:stretch>
            <a:fillRect/>
          </a:stretch>
        </p:blipFill>
        <p:spPr>
          <a:xfrm>
            <a:off x="3617595" y="173355"/>
            <a:ext cx="5006340" cy="20212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8500" y="2303145"/>
            <a:ext cx="3409950" cy="1819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870" y="2224405"/>
            <a:ext cx="3800475" cy="2114550"/>
          </a:xfrm>
          <a:prstGeom prst="rect">
            <a:avLst/>
          </a:prstGeom>
        </p:spPr>
      </p:pic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3519805" y="4759960"/>
            <a:ext cx="7072630" cy="10763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根据从正面、左面和上面看到的图形,用正方体拼摆出的几何体是相同的。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820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5"/>
          <p:cNvGrpSpPr/>
          <p:nvPr/>
        </p:nvGrpSpPr>
        <p:grpSpPr>
          <a:xfrm>
            <a:off x="87313" y="134938"/>
            <a:ext cx="3265487" cy="1131887"/>
            <a:chOff x="3299125" y="3500574"/>
            <a:chExt cx="3265065" cy="1132205"/>
          </a:xfrm>
        </p:grpSpPr>
        <p:grpSp>
          <p:nvGrpSpPr>
            <p:cNvPr id="4" name="组合 16"/>
            <p:cNvGrpSpPr/>
            <p:nvPr/>
          </p:nvGrpSpPr>
          <p:grpSpPr>
            <a:xfrm>
              <a:off x="3802575" y="3500574"/>
              <a:ext cx="2761615" cy="1132205"/>
              <a:chOff x="842" y="129"/>
              <a:chExt cx="4349" cy="1783"/>
            </a:xfrm>
          </p:grpSpPr>
          <p:pic>
            <p:nvPicPr>
              <p:cNvPr id="6" name="图片 18" descr="图片8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2775" y="129"/>
                <a:ext cx="2416" cy="178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19" descr="xzgj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21" r="61394" b="-4384"/>
              <a:stretch>
                <a:fillRect/>
              </a:stretch>
            </p:blipFill>
            <p:spPr>
              <a:xfrm>
                <a:off x="842" y="520"/>
                <a:ext cx="2359" cy="93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" name="图片 17" descr="xkdr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90038" b="859"/>
            <a:stretch>
              <a:fillRect/>
            </a:stretch>
          </p:blipFill>
          <p:spPr>
            <a:xfrm>
              <a:off x="3299125" y="3730081"/>
              <a:ext cx="535305" cy="58610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MH_Other_1"/>
          <p:cNvSpPr/>
          <p:nvPr>
            <p:custDataLst>
              <p:tags r:id="rId1"/>
            </p:custDataLst>
          </p:nvPr>
        </p:nvSpPr>
        <p:spPr>
          <a:xfrm rot="20387656">
            <a:off x="766989" y="149901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395746" y="224072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1130031" y="123545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79115" y="1219200"/>
            <a:ext cx="855154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哪个几何体符合要求？在对的括号里打“√”。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Calibri" panose="020F0502020204030204" pitchFamily="34" charset="0"/>
              </a:rPr>
              <a:t>  </a:t>
            </a:r>
            <a:r>
              <a:rPr lang="zh-CN" altLang="en-US" dirty="0">
                <a:latin typeface="宋体" panose="02010600030101010101" pitchFamily="2" charset="-122"/>
                <a:sym typeface="Calibri" panose="020F0502020204030204" pitchFamily="34" charset="0"/>
              </a:rPr>
              <a:t>  </a:t>
            </a:r>
            <a:endParaRPr lang="zh-CN" altLang="en-US"/>
          </a:p>
        </p:txBody>
      </p:sp>
      <p:pic>
        <p:nvPicPr>
          <p:cNvPr id="11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620" y="5025727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243" y="5170882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945" y="5162152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7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229" y="4972838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8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377" y="5127518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9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182" y="4655115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0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213" y="5116854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3490659" y="5872451"/>
            <a:ext cx="17000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29772" y="580612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27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880" y="4188107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6102" y="4948654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4129" y="4975831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6102" y="4505942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0113" y="5119847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7800" y="4029409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3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5604" y="4715338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4" name="Picture 5" descr="正方体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054" y="4248330"/>
            <a:ext cx="666270" cy="65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2" name="矩形 71"/>
          <p:cNvSpPr/>
          <p:nvPr/>
        </p:nvSpPr>
        <p:spPr>
          <a:xfrm>
            <a:off x="3881869" y="2934426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4349932" y="2934426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3881869" y="2470641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6485789" y="2941831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6939783" y="2941831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6941180" y="2468521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9078077" y="2960799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9542993" y="2960799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9542993" y="2497014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9542993" y="2025273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3881869" y="1987957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TextBox 14"/>
          <p:cNvSpPr txBox="1"/>
          <p:nvPr/>
        </p:nvSpPr>
        <p:spPr>
          <a:xfrm>
            <a:off x="3420566" y="3632666"/>
            <a:ext cx="199893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28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从正面看</a:t>
            </a:r>
            <a:endParaRPr lang="zh-CN" altLang="en-US" sz="2800" b="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5" name="Text Box 8"/>
          <p:cNvSpPr txBox="1">
            <a:spLocks noChangeArrowheads="1"/>
          </p:cNvSpPr>
          <p:nvPr/>
        </p:nvSpPr>
        <p:spPr bwMode="auto">
          <a:xfrm>
            <a:off x="6314547" y="5829827"/>
            <a:ext cx="25094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6" name="TextBox 14"/>
          <p:cNvSpPr txBox="1"/>
          <p:nvPr/>
        </p:nvSpPr>
        <p:spPr>
          <a:xfrm>
            <a:off x="6228878" y="3599567"/>
            <a:ext cx="199893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28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从</a:t>
            </a:r>
            <a:r>
              <a:rPr lang="zh-CN" altLang="en-US" sz="28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上</a:t>
            </a:r>
            <a:r>
              <a:rPr lang="zh-CN" altLang="en-US" sz="28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面看</a:t>
            </a:r>
            <a:endParaRPr lang="zh-CN" altLang="en-US" sz="2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7" name="Text Box 8"/>
          <p:cNvSpPr txBox="1">
            <a:spLocks noChangeArrowheads="1"/>
          </p:cNvSpPr>
          <p:nvPr/>
        </p:nvSpPr>
        <p:spPr bwMode="auto">
          <a:xfrm>
            <a:off x="8648942" y="5810777"/>
            <a:ext cx="26435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）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8" name="TextBox 14"/>
          <p:cNvSpPr txBox="1"/>
          <p:nvPr/>
        </p:nvSpPr>
        <p:spPr>
          <a:xfrm>
            <a:off x="8893174" y="3599567"/>
            <a:ext cx="199893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28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从左面看</a:t>
            </a:r>
            <a:endParaRPr lang="zh-CN" altLang="en-US" sz="2800" b="0" dirty="0" smtClean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1" grpId="0"/>
      <p:bldP spid="31" grpId="1"/>
      <p:bldP spid="26" grpId="0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2" grpId="0" animBg="1"/>
      <p:bldP spid="82" grpId="1" animBg="1"/>
      <p:bldP spid="83" grpId="0" animBg="1"/>
      <p:bldP spid="83" grpId="1" animBg="1"/>
      <p:bldP spid="84" grpId="0"/>
      <p:bldP spid="84" grpId="1"/>
      <p:bldP spid="85" grpId="0"/>
      <p:bldP spid="85" grpId="1"/>
      <p:bldP spid="86" grpId="0"/>
      <p:bldP spid="86" grpId="1"/>
      <p:bldP spid="87" grpId="0"/>
      <p:bldP spid="87" grpId="1"/>
      <p:bldP spid="88" grpId="0"/>
      <p:bldP spid="8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blinds/>
      </p:transition>
    </mc:Choice>
    <mc:Fallback>
      <p:transition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5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7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98928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4885755" y="670139"/>
            <a:ext cx="424116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教材第2页“做一做”。</a:t>
            </a:r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1619250" y="1496060"/>
            <a:ext cx="9378315" cy="584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根据下面从三个方向看到的图形摆一摆。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955468" y="3331633"/>
            <a:ext cx="219615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从正面看         </a:t>
            </a:r>
            <a:endParaRPr lang="zh-CN" altLang="en-US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4601755" y="3357857"/>
            <a:ext cx="219615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从左面看         </a:t>
            </a:r>
            <a:endParaRPr lang="zh-CN" altLang="en-US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7112510" y="3357857"/>
            <a:ext cx="219615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从上面看         </a:t>
            </a:r>
            <a:endParaRPr lang="zh-CN" altLang="en-US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87516" y="2703417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855579" y="2703417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87516" y="2230107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20400" y="2716909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7988463" y="2716909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520400" y="2253124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366434" y="2782230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907796" y="2785472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366434" y="2308920"/>
            <a:ext cx="471188" cy="471190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立方体 36"/>
          <p:cNvSpPr/>
          <p:nvPr/>
        </p:nvSpPr>
        <p:spPr>
          <a:xfrm>
            <a:off x="4980840" y="4723055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立方体 37"/>
          <p:cNvSpPr/>
          <p:nvPr/>
        </p:nvSpPr>
        <p:spPr>
          <a:xfrm>
            <a:off x="4767499" y="4939079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立方体 38"/>
          <p:cNvSpPr/>
          <p:nvPr/>
        </p:nvSpPr>
        <p:spPr>
          <a:xfrm>
            <a:off x="5473563" y="4930080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立方体 39"/>
          <p:cNvSpPr/>
          <p:nvPr/>
        </p:nvSpPr>
        <p:spPr>
          <a:xfrm>
            <a:off x="4763780" y="4246004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dissolve/>
      </p:transition>
    </mc:Choice>
    <mc:Fallback>
      <p:transition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29" name="图片 3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1" name="图片 36" descr="图片11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2" name="图片 38" descr="stlx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27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098928" y="589751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4885755" y="670139"/>
            <a:ext cx="530733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教材第47页练习十一第1,2题。</a:t>
            </a:r>
          </a:p>
        </p:txBody>
      </p:sp>
      <p:sp>
        <p:nvSpPr>
          <p:cNvPr id="47" name="立方体 46"/>
          <p:cNvSpPr/>
          <p:nvPr/>
        </p:nvSpPr>
        <p:spPr>
          <a:xfrm>
            <a:off x="6930633" y="2568177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立方体 45"/>
          <p:cNvSpPr/>
          <p:nvPr/>
        </p:nvSpPr>
        <p:spPr>
          <a:xfrm>
            <a:off x="4779918" y="2558652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46480" y="1362075"/>
            <a:ext cx="99263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下边的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三个图形分别是从什么方向看到的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？填一填。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2720958" y="5610071"/>
            <a:ext cx="59118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上</a:t>
            </a: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5673147" y="5610071"/>
            <a:ext cx="59118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正</a:t>
            </a: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8380589" y="5610071"/>
            <a:ext cx="59118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左</a:t>
            </a: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2043614" y="5647264"/>
            <a:ext cx="30243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从（    ）面看        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4995942" y="5655975"/>
            <a:ext cx="30243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从（    ）面看        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7732246" y="5655975"/>
            <a:ext cx="30243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从（    ）面看         </a:t>
            </a:r>
            <a:endParaRPr lang="zh-CN" altLang="en-US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24192" y="4686626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0847" y="4686626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7653" y="4683745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862539" y="4080144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613726" y="4080144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65283" y="4816975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1938" y="4816975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89219" y="4814094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85621" y="4816975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789219" y="4210788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8884374" y="4637315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8280776" y="4640196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8884374" y="4034009"/>
            <a:ext cx="603598" cy="603601"/>
          </a:xfrm>
          <a:prstGeom prst="rect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立方体 10"/>
          <p:cNvSpPr/>
          <p:nvPr/>
        </p:nvSpPr>
        <p:spPr>
          <a:xfrm>
            <a:off x="5303024" y="2793726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立方体 42"/>
          <p:cNvSpPr/>
          <p:nvPr/>
        </p:nvSpPr>
        <p:spPr>
          <a:xfrm>
            <a:off x="6009088" y="2794252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立方体 43"/>
          <p:cNvSpPr/>
          <p:nvPr/>
        </p:nvSpPr>
        <p:spPr>
          <a:xfrm>
            <a:off x="6713764" y="2792487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立方体 44"/>
          <p:cNvSpPr/>
          <p:nvPr/>
        </p:nvSpPr>
        <p:spPr>
          <a:xfrm>
            <a:off x="5300507" y="2089605"/>
            <a:ext cx="936104" cy="936104"/>
          </a:xfrm>
          <a:prstGeom prst="cube">
            <a:avLst/>
          </a:prstGeom>
          <a:solidFill>
            <a:srgbClr val="66FF33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1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3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7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770" decel="100000"/>
                                        <p:tgtEl>
                                          <p:spTgt spid="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2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4" dur="77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7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770" decel="100000"/>
                                        <p:tgtEl>
                                          <p:spTgt spid="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3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5" dur="77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7" grpId="1" animBg="1"/>
      <p:bldP spid="46" grpId="0" animBg="1"/>
      <p:bldP spid="46" grpId="1" animBg="1"/>
      <p:bldP spid="16" grpId="0"/>
      <p:bldP spid="16" grpId="1"/>
      <p:bldP spid="17" grpId="0" bldLvl="0" animBg="1" autoUpdateAnimBg="0"/>
      <p:bldP spid="18" grpId="0" bldLvl="0" animBg="1" autoUpdateAnimBg="0"/>
      <p:bldP spid="19" grpId="0" bldLvl="0" animBg="1" autoUpdateAnimBg="0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33" grpId="0" animBg="1"/>
      <p:bldP spid="33" grpId="1" animBg="1"/>
      <p:bldP spid="34" grpId="0" animBg="1"/>
      <p:bldP spid="34" grpId="1" animBg="1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11" grpId="0" animBg="1"/>
      <p:bldP spid="11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29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1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2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6" name="矩形 15"/>
          <p:cNvSpPr/>
          <p:nvPr/>
        </p:nvSpPr>
        <p:spPr>
          <a:xfrm>
            <a:off x="1046480" y="1362075"/>
            <a:ext cx="99263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4.下面是用小正方体搭建的一些几何体。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419" y="2055257"/>
            <a:ext cx="8763000" cy="349567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29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0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31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2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6" name="矩形 15"/>
          <p:cNvSpPr/>
          <p:nvPr/>
        </p:nvSpPr>
        <p:spPr>
          <a:xfrm>
            <a:off x="1046480" y="1362075"/>
            <a:ext cx="99263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4.下面是用小正方体搭建的一些几何体。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6160" y="5145405"/>
            <a:ext cx="3480435" cy="13887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993467" y="1524417"/>
            <a:ext cx="10152483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）哪些从正面看是     ？哪些从左面看是    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2505" y="2625725"/>
            <a:ext cx="847788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）如果从正面看到的和      一样，用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个小正方体摆一摆，有多少种不同的摆法？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6203" y="4556483"/>
            <a:ext cx="88924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）和同桌之间互相提一个问题并解答。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3" name="rw25.jpg" descr="id:2147503906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>
            <a:off x="8538178" y="1971951"/>
            <a:ext cx="720080" cy="401077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025271" y="1987436"/>
            <a:ext cx="329070" cy="329070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2" name="TextBox 14"/>
          <p:cNvSpPr txBox="1"/>
          <p:nvPr/>
        </p:nvSpPr>
        <p:spPr>
          <a:xfrm>
            <a:off x="3163405" y="2388514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①③</a:t>
            </a:r>
            <a:endParaRPr lang="en-US" altLang="zh-CN" sz="3200" dirty="0" smtClean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6630297" y="2400708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⑥</a:t>
            </a:r>
            <a:endParaRPr lang="en-US" altLang="zh-CN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45351" y="2834541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ea typeface="黑体" panose="02010609060101010101" charset="-122"/>
              </a:rPr>
              <a:t>⑤</a:t>
            </a:r>
          </a:p>
        </p:txBody>
      </p:sp>
      <p:pic>
        <p:nvPicPr>
          <p:cNvPr id="25" name="o151.jpg" descr="id:2147503843;FounderCES"/>
          <p:cNvPicPr/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629140" y="3176270"/>
            <a:ext cx="1243330" cy="1285875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2191435" y="5130195"/>
            <a:ext cx="8892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哪些从正面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</a:t>
            </a:r>
            <a:r>
              <a:rPr lang="zh-CN" altLang="en-US" sz="320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 </a:t>
            </a:r>
            <a:r>
              <a:rPr lang="zh-CN" altLang="en-US" sz="320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pic>
        <p:nvPicPr>
          <p:cNvPr id="33" name="rw25.jpg" descr="id:2147503906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>
            <a:off x="5280454" y="5197263"/>
            <a:ext cx="720080" cy="401077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2888273" y="5643777"/>
            <a:ext cx="20847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② ⑦ ⑧ </a:t>
            </a:r>
            <a:r>
              <a:rPr lang="zh-CN" altLang="en-US" sz="3200" dirty="0" smtClean="0">
                <a:solidFill>
                  <a:srgbClr val="C00000"/>
                </a:solidFill>
              </a:rPr>
              <a:t>⑨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32438" y="4073064"/>
            <a:ext cx="2214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答案不唯一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6" grpId="0"/>
      <p:bldP spid="34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33"/>
          <p:cNvGrpSpPr/>
          <p:nvPr/>
        </p:nvGrpSpPr>
        <p:grpSpPr>
          <a:xfrm>
            <a:off x="107950" y="76200"/>
            <a:ext cx="3124200" cy="1285875"/>
            <a:chOff x="5656354" y="2363924"/>
            <a:chExt cx="3124790" cy="1286510"/>
          </a:xfrm>
        </p:grpSpPr>
        <p:pic>
          <p:nvPicPr>
            <p:cNvPr id="4" name="图片 34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005" b="-4384"/>
            <a:stretch>
              <a:fillRect/>
            </a:stretch>
          </p:blipFill>
          <p:spPr>
            <a:xfrm>
              <a:off x="5656354" y="2645864"/>
              <a:ext cx="566420" cy="5918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35"/>
            <p:cNvGrpSpPr/>
            <p:nvPr/>
          </p:nvGrpSpPr>
          <p:grpSpPr>
            <a:xfrm>
              <a:off x="6125318" y="2363924"/>
              <a:ext cx="2655826" cy="1286510"/>
              <a:chOff x="864" y="76"/>
              <a:chExt cx="4329" cy="2026"/>
            </a:xfrm>
          </p:grpSpPr>
          <p:pic>
            <p:nvPicPr>
              <p:cNvPr id="6" name="图片 36" descr="图片11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3186" y="76"/>
                <a:ext cx="2007" cy="20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38" descr="stlx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9543" t="-2" r="62906" b="-2156"/>
              <a:stretch>
                <a:fillRect/>
              </a:stretch>
            </p:blipFill>
            <p:spPr>
              <a:xfrm>
                <a:off x="864" y="504"/>
                <a:ext cx="2322" cy="9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" name="文本框 22"/>
          <p:cNvSpPr txBox="1"/>
          <p:nvPr/>
        </p:nvSpPr>
        <p:spPr>
          <a:xfrm flipH="1">
            <a:off x="3488418" y="1816398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3232150" y="743818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8996" y="83993"/>
            <a:ext cx="2797459" cy="1339850"/>
            <a:chOff x="3222115" y="3035528"/>
            <a:chExt cx="2797459" cy="1339850"/>
          </a:xfrm>
        </p:grpSpPr>
        <p:grpSp>
          <p:nvGrpSpPr>
            <p:cNvPr id="10" name="组合 3"/>
            <p:cNvGrpSpPr/>
            <p:nvPr/>
          </p:nvGrpSpPr>
          <p:grpSpPr bwMode="auto">
            <a:xfrm>
              <a:off x="3733756" y="3035528"/>
              <a:ext cx="2285818" cy="1339850"/>
              <a:chOff x="905" y="49"/>
              <a:chExt cx="3813" cy="2332"/>
            </a:xfrm>
          </p:grpSpPr>
          <p:pic>
            <p:nvPicPr>
              <p:cNvPr id="12" name="图片 11" descr="图片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24" y="49"/>
                <a:ext cx="1694" cy="2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12" descr="ktxj"/>
              <p:cNvPicPr>
                <a:picLocks noChangeAspect="1"/>
              </p:cNvPicPr>
              <p:nvPr/>
            </p:nvPicPr>
            <p:blipFill rotWithShape="1"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9565" r="62675" b="10593"/>
              <a:stretch>
                <a:fillRect/>
              </a:stretch>
            </p:blipFill>
            <p:spPr bwMode="auto">
              <a:xfrm>
                <a:off x="905" y="574"/>
                <a:ext cx="2476" cy="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1" name="图片 5" descr="stlx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-1" r="90112" b="-2156"/>
            <a:stretch>
              <a:fillRect/>
            </a:stretch>
          </p:blipFill>
          <p:spPr bwMode="auto">
            <a:xfrm>
              <a:off x="3222115" y="3324467"/>
              <a:ext cx="511641" cy="60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Picture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 rot="10800000" flipH="1">
            <a:off x="1381125" y="1673225"/>
            <a:ext cx="7053580" cy="392049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 rot="10800000" flipH="1">
            <a:off x="1366520" y="1675765"/>
            <a:ext cx="7104380" cy="3917950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22" name="文本框 22"/>
          <p:cNvSpPr txBox="1"/>
          <p:nvPr/>
        </p:nvSpPr>
        <p:spPr>
          <a:xfrm flipH="1">
            <a:off x="1644589" y="1673010"/>
            <a:ext cx="6547445" cy="73723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学习了用正方体拼摆图形。</a:t>
            </a: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lvl="0" algn="ctr" eaLnBrk="1" hangingPunct="1">
              <a:defRPr/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你有什么收获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22"/>
          <p:cNvSpPr txBox="1"/>
          <p:nvPr/>
        </p:nvSpPr>
        <p:spPr>
          <a:xfrm flipH="1">
            <a:off x="1645224" y="2447075"/>
            <a:ext cx="6547445" cy="138366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知道了根据从正面看到的图形拼摆图形,可以摆出不同的图形。</a:t>
            </a:r>
          </a:p>
        </p:txBody>
      </p:sp>
      <p:sp>
        <p:nvSpPr>
          <p:cNvPr id="3" name="文本框 22"/>
          <p:cNvSpPr txBox="1"/>
          <p:nvPr/>
        </p:nvSpPr>
        <p:spPr>
          <a:xfrm flipH="1">
            <a:off x="1675069" y="3969170"/>
            <a:ext cx="6547445" cy="138366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EF75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根据从正面、左面和上面所观察的图形,摆出图形的形状是确定的。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newsflash/>
      </p:transition>
    </mc:Choice>
    <mc:Fallback>
      <p:transition>
        <p:newsflash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bldLvl="0" animBg="1"/>
      <p:bldP spid="21" grpId="0" bldLvl="0" animBg="1"/>
      <p:bldP spid="22" grpId="0" bldLvl="0" animBg="1"/>
      <p:bldP spid="25" grpId="0" bldLvl="0" animBg="1"/>
      <p:bldP spid="2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813" y="-117520"/>
            <a:ext cx="3206772" cy="1608773"/>
            <a:chOff x="76813" y="-117520"/>
            <a:chExt cx="3206772" cy="1608773"/>
          </a:xfrm>
        </p:grpSpPr>
        <p:grpSp>
          <p:nvGrpSpPr>
            <p:cNvPr id="3" name="组合 3"/>
            <p:cNvGrpSpPr/>
            <p:nvPr/>
          </p:nvGrpSpPr>
          <p:grpSpPr bwMode="auto">
            <a:xfrm>
              <a:off x="595363" y="-117520"/>
              <a:ext cx="2688222" cy="1608773"/>
              <a:chOff x="920" y="49"/>
              <a:chExt cx="4233" cy="2535"/>
            </a:xfrm>
          </p:grpSpPr>
          <p:pic>
            <p:nvPicPr>
              <p:cNvPr id="5" name="图片 4" descr="图片1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38" y="49"/>
                <a:ext cx="2215" cy="25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" name="图片 5" descr="zysj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 l="9650" r="62866" b="1138"/>
              <a:stretch>
                <a:fillRect/>
              </a:stretch>
            </p:blipFill>
            <p:spPr bwMode="auto">
              <a:xfrm>
                <a:off x="920" y="820"/>
                <a:ext cx="2278" cy="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" name="图片 5" descr="ktxj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90296" b="-6696"/>
            <a:stretch>
              <a:fillRect/>
            </a:stretch>
          </p:blipFill>
          <p:spPr bwMode="auto">
            <a:xfrm>
              <a:off x="76813" y="381934"/>
              <a:ext cx="518550" cy="60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22"/>
          <p:cNvSpPr txBox="1"/>
          <p:nvPr/>
        </p:nvSpPr>
        <p:spPr>
          <a:xfrm flipH="1">
            <a:off x="3829447" y="1782582"/>
            <a:ext cx="6969182" cy="156845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教材第3页练习一第2,3题。</a:t>
            </a:r>
          </a:p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2.教材第4页练习一第5题。</a:t>
            </a:r>
          </a:p>
        </p:txBody>
      </p:sp>
      <p:pic>
        <p:nvPicPr>
          <p:cNvPr id="7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050798" y="397613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22"/>
          <p:cNvSpPr txBox="1"/>
          <p:nvPr/>
        </p:nvSpPr>
        <p:spPr>
          <a:xfrm flipH="1">
            <a:off x="3600847" y="3698180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12" name="图片 11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13" name="图片 12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14" name="图片 13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16" name="图片 15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7" name="图片 16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8" name="图片 17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0" name="图片 9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7" name="图片 6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15" name="图片 1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16" name="图片 1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19" name="图片 18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20" name="图片 19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" name="椭圆 8"/>
          <p:cNvSpPr/>
          <p:nvPr/>
        </p:nvSpPr>
        <p:spPr>
          <a:xfrm>
            <a:off x="8778875" y="1262380"/>
            <a:ext cx="2165985" cy="2165985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89695" y="4018280"/>
            <a:ext cx="1955165" cy="1955165"/>
          </a:xfrm>
          <a:prstGeom prst="rect">
            <a:avLst/>
          </a:prstGeom>
          <a:noFill/>
          <a:ln w="38100">
            <a:solidFill>
              <a:schemeClr val="accent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云形标注 11"/>
          <p:cNvSpPr/>
          <p:nvPr/>
        </p:nvSpPr>
        <p:spPr>
          <a:xfrm rot="480000">
            <a:off x="991235" y="1430655"/>
            <a:ext cx="7485380" cy="3949065"/>
          </a:xfrm>
          <a:prstGeom prst="cloudCallout">
            <a:avLst>
              <a:gd name="adj1" fmla="val -41885"/>
              <a:gd name="adj2" fmla="val 44161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1771015" y="2151380"/>
            <a:ext cx="624141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老师带来了两个立体图形,现在我让你们看看这两个立体图形其中的一个面。请你们来猜一猜,我带来的是两个什么立体图形?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2" grpId="0" bldLvl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8" name="圆柱形 7"/>
          <p:cNvSpPr/>
          <p:nvPr/>
        </p:nvSpPr>
        <p:spPr>
          <a:xfrm rot="6840000">
            <a:off x="2969260" y="1458595"/>
            <a:ext cx="1370330" cy="274129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柱形 10"/>
          <p:cNvSpPr/>
          <p:nvPr/>
        </p:nvSpPr>
        <p:spPr>
          <a:xfrm rot="5400000">
            <a:off x="6972935" y="1985645"/>
            <a:ext cx="1558290" cy="3172460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blinds/>
      </p:transition>
    </mc:Choice>
    <mc:Fallback>
      <p:transition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2" name="云形标注 11"/>
          <p:cNvSpPr/>
          <p:nvPr/>
        </p:nvSpPr>
        <p:spPr>
          <a:xfrm rot="480000">
            <a:off x="730250" y="1180465"/>
            <a:ext cx="8162290" cy="4308475"/>
          </a:xfrm>
          <a:prstGeom prst="cloudCallout">
            <a:avLst>
              <a:gd name="adj1" fmla="val -41885"/>
              <a:gd name="adj2" fmla="val 44161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1588135" y="2174240"/>
            <a:ext cx="649033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同学们都喜欢玩积木吗?下面我们来玩一个搭积木的游戏,请用你们手中的4块积木摆一个自己喜欢的形状。谁来展示一下自己的摆法?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71" name="r04.jpg" descr="id:2147503731;FounderCES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65706"/>
          <a:stretch>
            <a:fillRect/>
          </a:stretch>
        </p:blipFill>
        <p:spPr>
          <a:xfrm>
            <a:off x="1665605" y="1561465"/>
            <a:ext cx="2796540" cy="3284855"/>
          </a:xfrm>
          <a:prstGeom prst="rect">
            <a:avLst/>
          </a:prstGeom>
        </p:spPr>
      </p:pic>
      <p:pic>
        <p:nvPicPr>
          <p:cNvPr id="9" name="r04.jpg" descr="id:2147503731;FounderCES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9020" r="47602"/>
          <a:stretch>
            <a:fillRect/>
          </a:stretch>
        </p:blipFill>
        <p:spPr>
          <a:xfrm>
            <a:off x="4999990" y="1561465"/>
            <a:ext cx="1090930" cy="3284855"/>
          </a:xfrm>
          <a:prstGeom prst="rect">
            <a:avLst/>
          </a:prstGeom>
        </p:spPr>
      </p:pic>
      <p:pic>
        <p:nvPicPr>
          <p:cNvPr id="10" name="r04.jpg" descr="id:2147503731;FounderCES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7117" r="17389"/>
          <a:stretch>
            <a:fillRect/>
          </a:stretch>
        </p:blipFill>
        <p:spPr>
          <a:xfrm>
            <a:off x="6859270" y="1504315"/>
            <a:ext cx="2078990" cy="3284855"/>
          </a:xfrm>
          <a:prstGeom prst="rect">
            <a:avLst/>
          </a:prstGeom>
        </p:spPr>
      </p:pic>
      <p:pic>
        <p:nvPicPr>
          <p:cNvPr id="11" name="r04.jpg" descr="id:2147503731;FounderCES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5087" r="-2670"/>
          <a:stretch>
            <a:fillRect/>
          </a:stretch>
        </p:blipFill>
        <p:spPr>
          <a:xfrm>
            <a:off x="9255125" y="1561465"/>
            <a:ext cx="1433830" cy="3284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8" name="组合 7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blinds/>
      </p:transition>
    </mc:Choice>
    <mc:Fallback>
      <p:transition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4"/>
          <p:cNvGrpSpPr/>
          <p:nvPr/>
        </p:nvGrpSpPr>
        <p:grpSpPr>
          <a:xfrm>
            <a:off x="106363" y="130175"/>
            <a:ext cx="3295650" cy="1058863"/>
            <a:chOff x="87203" y="1490254"/>
            <a:chExt cx="3295442" cy="1059180"/>
          </a:xfrm>
        </p:grpSpPr>
        <p:pic>
          <p:nvPicPr>
            <p:cNvPr id="4" name="图片 5" descr="fxzb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r="89503" b="-114"/>
            <a:stretch>
              <a:fillRect/>
            </a:stretch>
          </p:blipFill>
          <p:spPr>
            <a:xfrm>
              <a:off x="87203" y="1733456"/>
              <a:ext cx="566484" cy="55372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" name="组合 6"/>
            <p:cNvGrpSpPr/>
            <p:nvPr/>
          </p:nvGrpSpPr>
          <p:grpSpPr>
            <a:xfrm>
              <a:off x="653415" y="1490254"/>
              <a:ext cx="2729230" cy="1059180"/>
              <a:chOff x="1008" y="125"/>
              <a:chExt cx="4298" cy="1668"/>
            </a:xfrm>
          </p:grpSpPr>
          <p:pic>
            <p:nvPicPr>
              <p:cNvPr id="6" name="图片 7" descr="图片1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050" y="125"/>
                <a:ext cx="2256" cy="16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8" descr="xkdr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</a:blip>
              <a:srcRect l="10548" r="62433" b="859"/>
              <a:stretch>
                <a:fillRect/>
              </a:stretch>
            </p:blipFill>
            <p:spPr>
              <a:xfrm>
                <a:off x="1008" y="465"/>
                <a:ext cx="2285" cy="92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9" name="圆角矩形 8"/>
          <p:cNvSpPr/>
          <p:nvPr/>
        </p:nvSpPr>
        <p:spPr>
          <a:xfrm rot="10800000" flipH="1">
            <a:off x="4107542" y="1266822"/>
            <a:ext cx="4223657" cy="368653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215583" y="1673752"/>
            <a:ext cx="2938128" cy="267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谜   语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左一片、</a:t>
            </a:r>
          </a:p>
          <a:p>
            <a:pPr eaLnBrk="1" latin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右一片,</a:t>
            </a:r>
          </a:p>
          <a:p>
            <a:pPr eaLnBrk="1" latin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摸得着,</a:t>
            </a:r>
          </a:p>
          <a:p>
            <a:pPr eaLnBrk="1" latin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看不见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785993" y="5202382"/>
            <a:ext cx="1469064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  <a:ea typeface="+mn-ea"/>
              </a:rPr>
              <a:t>耳朵</a:t>
            </a:r>
            <a:endParaRPr lang="zh-CN" altLang="en-US" sz="2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701</Words>
  <Application>Microsoft Office PowerPoint</Application>
  <PresentationFormat>自定义</PresentationFormat>
  <Paragraphs>85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2348</cp:revision>
  <dcterms:created xsi:type="dcterms:W3CDTF">2017-11-13T08:28:00Z</dcterms:created>
  <dcterms:modified xsi:type="dcterms:W3CDTF">2021-12-02T05:36:35Z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A8D5E68410EB41438B722A9B43B6518B</vt:lpwstr>
  </property>
</Properties>
</file>